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notesMasterIdLst>
    <p:notesMasterId r:id="rId20"/>
  </p:notesMasterIdLst>
  <p:sldIdLst>
    <p:sldId id="256" r:id="rId2"/>
    <p:sldId id="258" r:id="rId3"/>
    <p:sldId id="277" r:id="rId4"/>
    <p:sldId id="280" r:id="rId5"/>
    <p:sldId id="281" r:id="rId6"/>
    <p:sldId id="282" r:id="rId7"/>
    <p:sldId id="283" r:id="rId8"/>
    <p:sldId id="268" r:id="rId9"/>
    <p:sldId id="284" r:id="rId10"/>
    <p:sldId id="278" r:id="rId11"/>
    <p:sldId id="263" r:id="rId12"/>
    <p:sldId id="285" r:id="rId13"/>
    <p:sldId id="286" r:id="rId14"/>
    <p:sldId id="287" r:id="rId15"/>
    <p:sldId id="275" r:id="rId16"/>
    <p:sldId id="264" r:id="rId17"/>
    <p:sldId id="289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8988" autoAdjust="0"/>
  </p:normalViewPr>
  <p:slideViewPr>
    <p:cSldViewPr>
      <p:cViewPr>
        <p:scale>
          <a:sx n="62" d="100"/>
          <a:sy n="62" d="100"/>
        </p:scale>
        <p:origin x="-113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D02D-AE68-47B8-9B17-BC643581F211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2BF4-9AD1-49FC-B04B-B2C7DEF1E1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4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C2BF4-9AD1-49FC-B04B-B2C7DEF1E18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672003-00F0-4131-9532-85BE69F2FCDF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259632" y="1700808"/>
            <a:ext cx="6840760" cy="2448272"/>
          </a:xfrm>
          <a:prstGeom prst="horizontalScroll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57606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детский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сад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№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«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Росток» города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Радужный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132856"/>
            <a:ext cx="6336704" cy="1800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nstantia" panose="02030602050306030303" pitchFamily="18" charset="0"/>
              </a:rPr>
              <a:t>Безопасность детей </a:t>
            </a:r>
            <a:endParaRPr lang="ru-RU" sz="3600" b="1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в </a:t>
            </a:r>
            <a:r>
              <a:rPr lang="ru-RU" sz="3600" b="1" dirty="0">
                <a:solidFill>
                  <a:srgbClr val="0070C0"/>
                </a:solidFill>
                <a:latin typeface="Constantia" panose="02030602050306030303" pitchFamily="18" charset="0"/>
              </a:rPr>
              <a:t>детском саду и дома</a:t>
            </a:r>
            <a:endParaRPr lang="ru-RU" sz="36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6021288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76255"/>
      </p:ext>
    </p:extLst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180" y="5267275"/>
            <a:ext cx="1238250" cy="1809751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971600" y="260648"/>
            <a:ext cx="7128792" cy="864096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Constantia" pitchFamily="18" charset="0"/>
              </a:rPr>
              <a:t>Ходьба по лестнице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101" name="Picture 5" descr="F:\DCIM\100OLYMP\PC170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9" y="1772816"/>
            <a:ext cx="4104455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DCIM\100OLYMP\PC170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0" y="1772816"/>
            <a:ext cx="4104455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119536" y="110992"/>
            <a:ext cx="5253568" cy="653712"/>
          </a:xfrm>
          <a:prstGeom prst="verticalScroll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Прогулка</a:t>
            </a:r>
            <a:endParaRPr lang="ru-RU" sz="28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13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8249"/>
            <a:ext cx="1238250" cy="1809751"/>
          </a:xfrm>
          <a:prstGeom prst="rect">
            <a:avLst/>
          </a:prstGeom>
          <a:noFill/>
        </p:spPr>
      </p:pic>
      <p:pic>
        <p:nvPicPr>
          <p:cNvPr id="7170" name="Picture 2" descr="F:\DCIM\100OLYMP\PC170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832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00OLYMP\PC170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79" y="3955640"/>
            <a:ext cx="3725728" cy="279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DCIM\100OLYMP\PC170136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72127"/>
            <a:ext cx="2969351" cy="388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2483768" y="0"/>
            <a:ext cx="4392488" cy="631456"/>
          </a:xfrm>
          <a:prstGeom prst="verticalScroll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7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864096" cy="1262910"/>
          </a:xfrm>
          <a:prstGeom prst="rect">
            <a:avLst/>
          </a:prstGeom>
          <a:noFill/>
        </p:spPr>
      </p:pic>
      <p:pic>
        <p:nvPicPr>
          <p:cNvPr id="1026" name="Picture 2" descr="F:\фото для презентации\IMG_20181218_091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071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8744" y="10823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nstantia" panose="02030602050306030303" pitchFamily="18" charset="0"/>
              </a:rPr>
              <a:t>В бассейне</a:t>
            </a:r>
            <a:endParaRPr lang="ru-RU" sz="2800" b="1" dirty="0">
              <a:solidFill>
                <a:srgbClr val="00B0F0"/>
              </a:solidFill>
              <a:latin typeface="Constantia" panose="02030602050306030303" pitchFamily="18" charset="0"/>
            </a:endParaRPr>
          </a:p>
        </p:txBody>
      </p:sp>
      <p:pic>
        <p:nvPicPr>
          <p:cNvPr id="1027" name="Picture 3" descr="F:\фото для презентации\IMG_20181218_091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96" y="89071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для презентации\IMG_20181218_091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89883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 для презентации\IMG_20181218_0914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83862"/>
            <a:ext cx="2972320" cy="27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2411760" y="60960"/>
            <a:ext cx="5040560" cy="720080"/>
          </a:xfrm>
          <a:prstGeom prst="verticalScroll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53013"/>
            <a:ext cx="12382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5796" y="15939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После сна </a:t>
            </a:r>
            <a:endParaRPr lang="ru-RU" sz="28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074" name="Picture 2" descr="G:\DCIM\100OLYMP\PC170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5" y="1021519"/>
            <a:ext cx="4188465" cy="31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0OLYMP\PC180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272475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403648" y="0"/>
            <a:ext cx="6984776" cy="908720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Игры с конструктивным материалом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098" name="Picture 2" descr="G:\DCIM\100OLYMP\PC18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4"/>
            <a:ext cx="3953506" cy="296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CIM\100OLYMP\PC180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92" y="4229547"/>
            <a:ext cx="3241805" cy="243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для презентации\IMG_20181213_173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94" y="1484784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-108520" y="404664"/>
            <a:ext cx="9252520" cy="5616624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F489CF">
                    <a:lumMod val="75000"/>
                  </a:srgbClr>
                </a:solidFill>
                <a:latin typeface="Constantia" pitchFamily="18" charset="0"/>
              </a:rPr>
              <a:t>Оставаясь одни дома, детям следует знать такие правила:</a:t>
            </a:r>
          </a:p>
          <a:p>
            <a:pPr lvl="0"/>
            <a:r>
              <a:rPr lang="ru-RU" sz="2400" b="1" dirty="0">
                <a:solidFill>
                  <a:srgbClr val="F47E5A">
                    <a:lumMod val="50000"/>
                  </a:srgbClr>
                </a:solidFill>
                <a:latin typeface="Constantia" pitchFamily="18" charset="0"/>
              </a:rPr>
              <a:t>-  не открывать дверь незнакомым людям;</a:t>
            </a:r>
          </a:p>
          <a:p>
            <a:pPr lvl="0"/>
            <a:r>
              <a:rPr lang="ru-RU" sz="2400" b="1" dirty="0">
                <a:solidFill>
                  <a:srgbClr val="F47E5A">
                    <a:lumMod val="50000"/>
                  </a:srgbClr>
                </a:solidFill>
                <a:latin typeface="Constantia" pitchFamily="18" charset="0"/>
              </a:rPr>
              <a:t>-  не брать в рот таблетки и другие медикаменты;</a:t>
            </a:r>
          </a:p>
          <a:p>
            <a:pPr lvl="0"/>
            <a:r>
              <a:rPr lang="ru-RU" sz="2400" b="1" dirty="0">
                <a:solidFill>
                  <a:srgbClr val="F47E5A">
                    <a:lumMod val="50000"/>
                  </a:srgbClr>
                </a:solidFill>
                <a:latin typeface="Constantia" pitchFamily="18" charset="0"/>
              </a:rPr>
              <a:t>-  остерегаться колющих и режущих предметов;</a:t>
            </a:r>
          </a:p>
          <a:p>
            <a:pPr lvl="0"/>
            <a:r>
              <a:rPr lang="ru-RU" sz="2400" b="1" dirty="0">
                <a:solidFill>
                  <a:srgbClr val="F47E5A">
                    <a:lumMod val="50000"/>
                  </a:srgbClr>
                </a:solidFill>
                <a:latin typeface="Constantia" pitchFamily="18" charset="0"/>
              </a:rPr>
              <a:t>-  нельзя играть со спичками и вообще с огнем;</a:t>
            </a:r>
          </a:p>
          <a:p>
            <a:pPr lvl="0"/>
            <a:r>
              <a:rPr lang="ru-RU" sz="2400" b="1" dirty="0">
                <a:solidFill>
                  <a:srgbClr val="F47E5A">
                    <a:lumMod val="50000"/>
                  </a:srgbClr>
                </a:solidFill>
                <a:latin typeface="Constantia" pitchFamily="18" charset="0"/>
              </a:rPr>
              <a:t>- нельзя трогать и включать в сеть электроприборы (плиту, утюг, телевизор);</a:t>
            </a:r>
          </a:p>
          <a:p>
            <a:pPr lvl="0"/>
            <a:r>
              <a:rPr lang="ru-RU" sz="2400" b="1" dirty="0">
                <a:solidFill>
                  <a:srgbClr val="F47E5A">
                    <a:lumMod val="50000"/>
                  </a:srgbClr>
                </a:solidFill>
                <a:latin typeface="Constantia" pitchFamily="18" charset="0"/>
              </a:rPr>
              <a:t>-  если увидишь где-нибудь пожар, беги и позови людей.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Детям следует знать следующие правила на улице: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- знать правила поведения на дороге;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 - не бросайся камнями и твердыми снежками;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 - во время снеготаяния, не ходи возле высоких домов, откуда в любой момент могут упасть сосульки, пласты снега;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 - не дразни животных;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 - нельзя трогать руками, рвать и брать в рот плоды растений, которые ты не знаешь;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 - запрещается самостоятельно, без взрослых, купаться в водоеме;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 - нельзя в жаркие дни долго находиться на солнце;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 - не подходите близко и не трогайте руками бездомных животных;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 - в холодное время одевайся теплее, чтоб не получить обморожение;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 - при укусах насекомых нужно обраться за необходимой помощью к взрослым. </a:t>
            </a:r>
          </a:p>
          <a:p>
            <a:pPr lvl="0" algn="just"/>
            <a:r>
              <a:rPr lang="ru-RU" sz="2000" b="1" dirty="0">
                <a:solidFill>
                  <a:srgbClr val="B56FF4">
                    <a:lumMod val="75000"/>
                  </a:srgbClr>
                </a:solidFill>
                <a:latin typeface="Constantia" panose="02030602050306030303" pitchFamily="18" charset="0"/>
              </a:rPr>
              <a:t>- НЕЛЬЗЯ САДИТЬСЯ РЕБЁНКУ В ПОПУТНУЮ МАШИНУ, ЧТО БЫ ПРИ ЭТОМ НИ ОБЕЩАЛИ.</a:t>
            </a:r>
          </a:p>
        </p:txBody>
      </p:sp>
    </p:spTree>
    <p:extLst>
      <p:ext uri="{BB962C8B-B14F-4D97-AF65-F5344CB8AC3E}">
        <p14:creationId xmlns:p14="http://schemas.microsoft.com/office/powerpoint/2010/main" val="14666247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-108520" y="116632"/>
            <a:ext cx="9144000" cy="6336704"/>
          </a:xfrm>
          <a:prstGeom prst="verticalScroll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F47E5A">
                    <a:lumMod val="75000"/>
                  </a:srgbClr>
                </a:solidFill>
                <a:latin typeface="Constantia" pitchFamily="18" charset="0"/>
              </a:rPr>
              <a:t>Не пренебрегайте правилами безопасности!</a:t>
            </a:r>
          </a:p>
          <a:p>
            <a:pPr lvl="0" algn="just"/>
            <a:r>
              <a:rPr lang="ru-RU" sz="2400" b="1" dirty="0">
                <a:solidFill>
                  <a:srgbClr val="F489CF">
                    <a:lumMod val="50000"/>
                  </a:srgbClr>
                </a:solidFill>
                <a:latin typeface="Constantia" pitchFamily="18" charset="0"/>
              </a:rPr>
              <a:t>Мы взрослые должны быть главными помощниками на этом пути. </a:t>
            </a:r>
          </a:p>
          <a:p>
            <a:pPr lvl="0" algn="just"/>
            <a:r>
              <a:rPr lang="ru-RU" sz="2400" b="1" dirty="0">
                <a:solidFill>
                  <a:srgbClr val="F489CF">
                    <a:lumMod val="50000"/>
                  </a:srgbClr>
                </a:solidFill>
                <a:latin typeface="Constantia" pitchFamily="18" charset="0"/>
              </a:rPr>
              <a:t>Должны научить детей предвидеть опасные ситуации и избегать их, а в крайнем случае быть максимально к ним готовыми. </a:t>
            </a:r>
          </a:p>
          <a:p>
            <a:pPr lvl="0" algn="just"/>
            <a:r>
              <a:rPr lang="ru-RU" sz="2400" b="1" dirty="0">
                <a:solidFill>
                  <a:srgbClr val="F489CF">
                    <a:lumMod val="50000"/>
                  </a:srgbClr>
                </a:solidFill>
                <a:latin typeface="Constantia" pitchFamily="18" charset="0"/>
              </a:rPr>
              <a:t>Мы, взрослые, своим личным положительным примером должны научить детей соблюдать правила и совместно с детьми применять эти правила в жизни! </a:t>
            </a:r>
          </a:p>
          <a:p>
            <a:pPr lvl="0" algn="just"/>
            <a:r>
              <a:rPr lang="ru-RU" sz="2400" b="1" dirty="0">
                <a:solidFill>
                  <a:srgbClr val="F489CF">
                    <a:lumMod val="50000"/>
                  </a:srgbClr>
                </a:solidFill>
                <a:latin typeface="Constantia" pitchFamily="18" charset="0"/>
              </a:rPr>
              <a:t>Доброго безопасного пути Вам и вашим детям!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1238250" cy="18097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76864" cy="2989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Calibri" pitchFamily="34" charset="0"/>
              </a:rPr>
              <a:t>Спасибо за внимание!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  <a:cs typeface="Calibri" pitchFamily="34" charset="0"/>
            </a:endParaRPr>
          </a:p>
        </p:txBody>
      </p:sp>
      <p:pic>
        <p:nvPicPr>
          <p:cNvPr id="4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157" y="3861048"/>
            <a:ext cx="1238250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335177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97592" y="-12924"/>
            <a:ext cx="9036496" cy="5458148"/>
          </a:xfrm>
          <a:prstGeom prst="horizontalScroll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072" y="698003"/>
            <a:ext cx="7992888" cy="4459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Цель: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 О</a:t>
            </a: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рганизация 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взаимодействия семьи и ДОУ в вопросах сохранения жизни и здоровья детей.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Задачи:</a:t>
            </a:r>
            <a:endParaRPr lang="ru-RU" sz="2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1. Обозначение 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возможной опасности для ребенка дошкольного </a:t>
            </a: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возраста.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2. Формировать 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готовность родителей к сотрудничеству с педагогами детского сада по проблемам развития у детей навыков безопасного поведения.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048249"/>
            <a:ext cx="1238250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4301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026112"/>
            <a:ext cx="1238250" cy="1809751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395536" y="692696"/>
            <a:ext cx="8182232" cy="4032448"/>
          </a:xfrm>
          <a:prstGeom prst="verticalScroll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Безопасность - это положение, при котором </a:t>
            </a:r>
            <a:r>
              <a:rPr lang="ru-RU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не угрожает </a:t>
            </a:r>
            <a:r>
              <a:rPr lang="ru-RU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опасность кому-(чему)-</a:t>
            </a:r>
            <a:r>
              <a:rPr lang="ru-RU" sz="2400" b="1" dirty="0" err="1">
                <a:solidFill>
                  <a:srgbClr val="7030A0"/>
                </a:solidFill>
                <a:latin typeface="Constantia" panose="02030602050306030303" pitchFamily="18" charset="0"/>
              </a:rPr>
              <a:t>нибудь</a:t>
            </a:r>
            <a:r>
              <a:rPr lang="ru-RU" sz="2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.</a:t>
            </a:r>
            <a:r>
              <a:rPr lang="ru-RU" sz="2400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(</a:t>
            </a:r>
            <a:r>
              <a:rPr lang="ru-RU" sz="2400" dirty="0">
                <a:solidFill>
                  <a:srgbClr val="7030A0"/>
                </a:solidFill>
                <a:latin typeface="Constantia" panose="02030602050306030303" pitchFamily="18" charset="0"/>
              </a:rPr>
              <a:t>Словарь Ожегова</a:t>
            </a:r>
            <a:r>
              <a:rPr lang="ru-RU" sz="24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)</a:t>
            </a:r>
          </a:p>
          <a:p>
            <a:pPr algn="just"/>
            <a:endParaRPr lang="ru-RU"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Безопасность – это образ жизни, который гарантирует здоровье и счастливое будущее. </a:t>
            </a:r>
            <a:endParaRPr lang="ru-RU" sz="24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just"/>
            <a:endParaRPr lang="ru-RU"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Безопасность - обеспечение сохранности от угроз жизни и здоровья человека.</a:t>
            </a:r>
            <a:endParaRPr lang="ru-RU"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555776" y="166931"/>
            <a:ext cx="4392488" cy="72008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Моем руки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238250" cy="1809751"/>
          </a:xfrm>
          <a:prstGeom prst="rect">
            <a:avLst/>
          </a:prstGeom>
          <a:noFill/>
        </p:spPr>
      </p:pic>
      <p:pic>
        <p:nvPicPr>
          <p:cNvPr id="1026" name="Picture 2" descr="F:\DCIM\100OLYMP\PC17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1" y="1628799"/>
            <a:ext cx="4224471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OLYMP\PC17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628800"/>
            <a:ext cx="4224471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797152"/>
            <a:ext cx="1058738" cy="1547387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1806744" y="247756"/>
            <a:ext cx="5184576" cy="825606"/>
          </a:xfrm>
          <a:prstGeom prst="verticalScroll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За столами (завтрак, обед)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1" name="Picture 3" descr="F:\DCIM\100OLYMP\PC17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8" y="1196752"/>
            <a:ext cx="3328352" cy="249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DCIM\100OLYMP\PC170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95" y="1196752"/>
            <a:ext cx="3328353" cy="249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DCIM\100OLYMP\PC1701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60" y="393305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/>
          <p:nvPr/>
        </p:nvSpPr>
        <p:spPr>
          <a:xfrm>
            <a:off x="1763688" y="121211"/>
            <a:ext cx="5144320" cy="792088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Несём стульчики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8758" y="5048249"/>
            <a:ext cx="1238250" cy="1809751"/>
          </a:xfrm>
          <a:prstGeom prst="rect">
            <a:avLst/>
          </a:prstGeom>
          <a:noFill/>
        </p:spPr>
      </p:pic>
      <p:pic>
        <p:nvPicPr>
          <p:cNvPr id="3075" name="Picture 3" descr="F:\DCIM\100OLYMP\PC17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28" y="1399064"/>
            <a:ext cx="41165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DCIM\100OLYMP\PC180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5920"/>
            <a:ext cx="4407349" cy="330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475656" y="260648"/>
            <a:ext cx="6408712" cy="864096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B56FF4">
                    <a:lumMod val="75000"/>
                  </a:srgbClr>
                </a:solidFill>
                <a:latin typeface="Constantia" pitchFamily="18" charset="0"/>
              </a:rPr>
              <a:t>В </a:t>
            </a:r>
            <a:r>
              <a:rPr lang="ru-RU" sz="2800" b="1" dirty="0">
                <a:solidFill>
                  <a:srgbClr val="B56FF4">
                    <a:lumMod val="75000"/>
                  </a:srgbClr>
                </a:solidFill>
                <a:latin typeface="Constantia" pitchFamily="18" charset="0"/>
              </a:rPr>
              <a:t>физкультурном зале</a:t>
            </a:r>
          </a:p>
        </p:txBody>
      </p:sp>
      <p:pic>
        <p:nvPicPr>
          <p:cNvPr id="5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867" y="4869160"/>
            <a:ext cx="1238250" cy="1809751"/>
          </a:xfrm>
          <a:prstGeom prst="rect">
            <a:avLst/>
          </a:prstGeom>
          <a:noFill/>
        </p:spPr>
      </p:pic>
      <p:pic>
        <p:nvPicPr>
          <p:cNvPr id="6" name="Picture 2" descr="F:\DCIM\100OLYMP\PC17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3" y="1628800"/>
            <a:ext cx="3492388" cy="33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DCIM\100OLYMP\PC170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42512"/>
            <a:ext cx="4479474" cy="33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775" y="251899"/>
            <a:ext cx="2482435" cy="924475"/>
          </a:xfrm>
        </p:spPr>
        <p:txBody>
          <a:bodyPr/>
          <a:lstStyle/>
          <a:p>
            <a:pPr algn="ctr"/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195736" y="80628"/>
            <a:ext cx="5112568" cy="79208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Ходьба по скамейке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F:\DCIM\100OLYMP\PC17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2755"/>
            <a:ext cx="41226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OLYMP\PC17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6750"/>
            <a:ext cx="3631281" cy="37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0" y="5157192"/>
            <a:ext cx="1238250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7806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835696" y="5760"/>
            <a:ext cx="6192688" cy="72008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Одевание на прогулку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709" y="4338961"/>
            <a:ext cx="1238250" cy="1809751"/>
          </a:xfrm>
          <a:prstGeom prst="rect">
            <a:avLst/>
          </a:prstGeom>
          <a:noFill/>
        </p:spPr>
      </p:pic>
      <p:pic>
        <p:nvPicPr>
          <p:cNvPr id="6146" name="Picture 2" descr="F:\DCIM\100OLYMP\PC170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534464" cy="26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0OLYMP\PC170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52" y="995860"/>
            <a:ext cx="3514288" cy="26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DCIM\100OLYMP\PC1701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5984"/>
            <a:ext cx="3256572" cy="27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1816</TotalTime>
  <Words>381</Words>
  <Application>Microsoft Office PowerPoint</Application>
  <PresentationFormat>Экран (4:3)</PresentationFormat>
  <Paragraphs>51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 Муниципальное автономное дошкольное образовательное учреждение  детский сад № 5 «Росток» города Радужный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учреждение «Дошкольное образовательное учреждение детский сад общеразвивающего вида с приоритетным осуществлением физического развития детей  № 15 «Росинка» муниципального образования Ханты-Мансийского автономного округа Югры городской округ город Радужный</dc:title>
  <dc:creator>User</dc:creator>
  <cp:lastModifiedBy>Ольга Васильевна</cp:lastModifiedBy>
  <cp:revision>165</cp:revision>
  <dcterms:created xsi:type="dcterms:W3CDTF">2012-10-11T13:00:01Z</dcterms:created>
  <dcterms:modified xsi:type="dcterms:W3CDTF">2018-12-19T11:26:56Z</dcterms:modified>
</cp:coreProperties>
</file>